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6"/>
  </p:notesMasterIdLst>
  <p:sldIdLst>
    <p:sldId id="261" r:id="rId2"/>
    <p:sldId id="263" r:id="rId3"/>
    <p:sldId id="264" r:id="rId4"/>
    <p:sldId id="265" r:id="rId5"/>
    <p:sldId id="267" r:id="rId6"/>
    <p:sldId id="256" r:id="rId7"/>
    <p:sldId id="257" r:id="rId8"/>
    <p:sldId id="258" r:id="rId9"/>
    <p:sldId id="259" r:id="rId10"/>
    <p:sldId id="269" r:id="rId11"/>
    <p:sldId id="268" r:id="rId12"/>
    <p:sldId id="270" r:id="rId13"/>
    <p:sldId id="271" r:id="rId14"/>
    <p:sldId id="272" r:id="rId15"/>
  </p:sldIdLst>
  <p:sldSz cx="9144000" cy="6858000" type="screen4x3"/>
  <p:notesSz cx="6735763" cy="9866313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1635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7802748-4E19-4A8B-9AF7-58FA360FFC57}" type="datetimeFigureOut">
              <a:rPr lang="ar-IQ" smtClean="0"/>
              <a:t>23/06/1441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1635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D4B5A17-3C9C-459D-ACBA-E5D447E5C57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95753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E545-6841-4751-9FA3-B73AC21F4BA9}" type="datetime8">
              <a:rPr lang="ar-IQ" smtClean="0"/>
              <a:t>17 شباط، 20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62DB-C92C-4CC0-9662-B2A44D8A9F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32324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726FA-2CEF-40B8-9CCE-728AB2EC6EBE}" type="datetime8">
              <a:rPr lang="ar-IQ" smtClean="0"/>
              <a:t>17 شباط، 20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62DB-C92C-4CC0-9662-B2A44D8A9F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01013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D698-C483-46AB-8BDF-D0CBEF9066A2}" type="datetime8">
              <a:rPr lang="ar-IQ" smtClean="0"/>
              <a:t>17 شباط، 20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62DB-C92C-4CC0-9662-B2A44D8A9F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2035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FAAF-ACFF-452A-92E6-2EA5474593C4}" type="datetime8">
              <a:rPr lang="ar-IQ" smtClean="0"/>
              <a:t>17 شباط، 20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62DB-C92C-4CC0-9662-B2A44D8A9F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19082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DF7A-B270-4EDF-9092-D7324CBEFB70}" type="datetime8">
              <a:rPr lang="ar-IQ" smtClean="0"/>
              <a:t>17 شباط، 20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62DB-C92C-4CC0-9662-B2A44D8A9F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42820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50B4A-C327-4FAB-8A80-713361BE50A5}" type="datetime8">
              <a:rPr lang="ar-IQ" smtClean="0"/>
              <a:t>17 شباط، 20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62DB-C92C-4CC0-9662-B2A44D8A9F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5581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3411-932C-4D71-AF2C-A70680A28E8F}" type="datetime8">
              <a:rPr lang="ar-IQ" smtClean="0"/>
              <a:t>17 شباط، 20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62DB-C92C-4CC0-9662-B2A44D8A9F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2912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9D54-27D7-4198-ACA2-BB0659877DFC}" type="datetime8">
              <a:rPr lang="ar-IQ" smtClean="0"/>
              <a:t>17 شباط، 20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62DB-C92C-4CC0-9662-B2A44D8A9F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7969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7418-F673-4CD6-A592-E6B104F40CE1}" type="datetime8">
              <a:rPr lang="ar-IQ" smtClean="0"/>
              <a:t>17 شباط، 20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62DB-C92C-4CC0-9662-B2A44D8A9F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7609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4627D-2D0A-4720-B553-D5E888DAA1D0}" type="datetime8">
              <a:rPr lang="ar-IQ" smtClean="0"/>
              <a:t>17 شباط، 20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62DB-C92C-4CC0-9662-B2A44D8A9F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2625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0B63-77B5-4031-9572-8811402B51A4}" type="datetime8">
              <a:rPr lang="ar-IQ" smtClean="0"/>
              <a:t>17 شباط، 20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62DB-C92C-4CC0-9662-B2A44D8A9F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21456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4749C-0D0B-4427-8290-A518F4B8F48A}" type="datetime8">
              <a:rPr lang="ar-IQ" smtClean="0"/>
              <a:t>17 شباط، 20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F62DB-C92C-4CC0-9662-B2A44D8A9F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3277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SAFTY</a:t>
            </a:r>
            <a:br>
              <a:rPr lang="en-US" dirty="0" smtClean="0"/>
            </a:br>
            <a:r>
              <a:rPr lang="ar-IQ" dirty="0" smtClean="0"/>
              <a:t>السلامة في المختبرات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988840"/>
            <a:ext cx="1543050" cy="116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 descr="C:\Users\hp\Desktop\صور السلامه_files\754751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93700"/>
            <a:ext cx="7772400" cy="607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6584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Before leaving the laboratory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dirty="0" smtClean="0"/>
              <a:t>1- </a:t>
            </a:r>
            <a:r>
              <a:rPr lang="en-US" dirty="0" smtClean="0">
                <a:cs typeface="+mj-cs"/>
              </a:rPr>
              <a:t>Clean </a:t>
            </a:r>
            <a:r>
              <a:rPr lang="en-US" dirty="0">
                <a:cs typeface="+mj-cs"/>
              </a:rPr>
              <a:t>the </a:t>
            </a:r>
            <a:r>
              <a:rPr lang="en-US" dirty="0" smtClean="0">
                <a:cs typeface="+mj-cs"/>
              </a:rPr>
              <a:t>workplace.</a:t>
            </a:r>
          </a:p>
          <a:p>
            <a:pPr algn="l"/>
            <a:r>
              <a:rPr lang="en-US" dirty="0" smtClean="0">
                <a:cs typeface="+mj-cs"/>
              </a:rPr>
              <a:t>2-Wash the glass used in the work.</a:t>
            </a:r>
          </a:p>
          <a:p>
            <a:pPr algn="l"/>
            <a:r>
              <a:rPr lang="en-US" dirty="0" smtClean="0">
                <a:cs typeface="+mj-cs"/>
              </a:rPr>
              <a:t>3-Close all unnecessary appliances and equipment (electricity, water, gas, vacuum).</a:t>
            </a:r>
          </a:p>
          <a:p>
            <a:pPr algn="l"/>
            <a:r>
              <a:rPr lang="en-US" dirty="0" smtClean="0">
                <a:cs typeface="+mj-cs"/>
              </a:rPr>
              <a:t>4-It </a:t>
            </a:r>
            <a:r>
              <a:rPr lang="en-US" dirty="0">
                <a:cs typeface="+mj-cs"/>
              </a:rPr>
              <a:t>removes any leftovers with chemicals lying </a:t>
            </a:r>
            <a:r>
              <a:rPr lang="en-US" dirty="0" smtClean="0">
                <a:cs typeface="+mj-cs"/>
              </a:rPr>
              <a:t>o </a:t>
            </a:r>
            <a:r>
              <a:rPr lang="en-US" dirty="0">
                <a:cs typeface="+mj-cs"/>
              </a:rPr>
              <a:t>the ground.</a:t>
            </a:r>
          </a:p>
          <a:p>
            <a:pPr marL="0" indent="0" algn="l">
              <a:buNone/>
            </a:pPr>
            <a:r>
              <a:rPr lang="en-US" dirty="0" smtClean="0">
                <a:cs typeface="+mj-cs"/>
              </a:rPr>
              <a:t>5-Leave </a:t>
            </a:r>
            <a:r>
              <a:rPr lang="en-US" dirty="0">
                <a:cs typeface="+mj-cs"/>
              </a:rPr>
              <a:t>the windows for the gas extraction cabinet open.</a:t>
            </a:r>
          </a:p>
          <a:p>
            <a:pPr algn="l"/>
            <a:r>
              <a:rPr lang="en-US" dirty="0" smtClean="0">
                <a:cs typeface="+mj-cs"/>
              </a:rPr>
              <a:t>6-Turn </a:t>
            </a:r>
            <a:r>
              <a:rPr lang="en-US" dirty="0">
                <a:cs typeface="+mj-cs"/>
              </a:rPr>
              <a:t>off all lighting </a:t>
            </a:r>
            <a:r>
              <a:rPr lang="en-US" dirty="0" smtClean="0">
                <a:cs typeface="+mj-cs"/>
              </a:rPr>
              <a:t>points.</a:t>
            </a:r>
          </a:p>
          <a:p>
            <a:pPr algn="l"/>
            <a:r>
              <a:rPr lang="en-US" dirty="0" smtClean="0">
                <a:cs typeface="+mj-cs"/>
              </a:rPr>
              <a:t>7- Close </a:t>
            </a:r>
            <a:r>
              <a:rPr lang="en-US" dirty="0">
                <a:cs typeface="+mj-cs"/>
              </a:rPr>
              <a:t>the laboratory doors</a:t>
            </a:r>
            <a:endParaRPr lang="ar-IQ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89640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Chemical tools</a:t>
            </a:r>
            <a:endParaRPr lang="ar-IQ" dirty="0">
              <a:solidFill>
                <a:srgbClr val="FF0000"/>
              </a:solidFill>
            </a:endParaRPr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412776"/>
            <a:ext cx="7704856" cy="5112568"/>
          </a:xfrm>
        </p:spPr>
      </p:pic>
    </p:spTree>
    <p:extLst>
      <p:ext uri="{BB962C8B-B14F-4D97-AF65-F5344CB8AC3E}">
        <p14:creationId xmlns:p14="http://schemas.microsoft.com/office/powerpoint/2010/main" val="2390671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3074" name="Picture 2" descr="C:\Users\hp\Desktop\chemistry-lab-items-500x5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8496944" cy="6525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0867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Chemical tools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1- beaker</a:t>
            </a:r>
          </a:p>
          <a:p>
            <a:pPr algn="l"/>
            <a:r>
              <a:rPr lang="en-US" dirty="0" smtClean="0"/>
              <a:t>2- cylinder</a:t>
            </a:r>
          </a:p>
          <a:p>
            <a:pPr algn="l"/>
            <a:r>
              <a:rPr lang="en-US" dirty="0" smtClean="0"/>
              <a:t>3- test tube</a:t>
            </a:r>
          </a:p>
          <a:p>
            <a:pPr algn="l"/>
            <a:r>
              <a:rPr lang="en-US" dirty="0" smtClean="0"/>
              <a:t>4-round</a:t>
            </a:r>
          </a:p>
          <a:p>
            <a:pPr algn="l"/>
            <a:r>
              <a:rPr lang="en-US" dirty="0" smtClean="0"/>
              <a:t>5-rack</a:t>
            </a:r>
          </a:p>
          <a:p>
            <a:pPr algn="l"/>
            <a:r>
              <a:rPr lang="en-US" dirty="0" smtClean="0"/>
              <a:t>6-water bath</a:t>
            </a:r>
          </a:p>
          <a:p>
            <a:pPr algn="l"/>
            <a:r>
              <a:rPr lang="en-US" dirty="0" smtClean="0"/>
              <a:t>7-tonk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21641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8-dropper</a:t>
            </a:r>
          </a:p>
          <a:p>
            <a:pPr algn="l"/>
            <a:r>
              <a:rPr lang="en-US" dirty="0" smtClean="0"/>
              <a:t>9- funnel</a:t>
            </a:r>
          </a:p>
          <a:p>
            <a:pPr algn="l"/>
            <a:r>
              <a:rPr lang="en-US" dirty="0" smtClean="0"/>
              <a:t>10-pipete</a:t>
            </a:r>
          </a:p>
          <a:p>
            <a:pPr algn="l"/>
            <a:r>
              <a:rPr lang="en-US" dirty="0"/>
              <a:t>11- </a:t>
            </a:r>
            <a:r>
              <a:rPr lang="en-US" dirty="0" smtClean="0"/>
              <a:t>burette</a:t>
            </a:r>
          </a:p>
          <a:p>
            <a:pPr algn="l"/>
            <a:r>
              <a:rPr lang="en-US" dirty="0">
                <a:cs typeface="+mj-cs"/>
              </a:rPr>
              <a:t>12- </a:t>
            </a:r>
            <a:r>
              <a:rPr lang="en-US" dirty="0" smtClean="0">
                <a:cs typeface="+mj-cs"/>
              </a:rPr>
              <a:t>Volumetric flask</a:t>
            </a:r>
            <a:endParaRPr lang="ar-IQ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2431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are the most important safety </a:t>
            </a:r>
            <a:r>
              <a:rPr lang="ar-IQ" dirty="0" smtClean="0">
                <a:solidFill>
                  <a:srgbClr val="FF0000"/>
                </a:solidFill>
              </a:rPr>
              <a:t>؟ </a:t>
            </a:r>
            <a:r>
              <a:rPr lang="en-US" dirty="0" smtClean="0">
                <a:solidFill>
                  <a:srgbClr val="FF0000"/>
                </a:solidFill>
              </a:rPr>
              <a:t>measures </a:t>
            </a:r>
            <a:r>
              <a:rPr lang="en-US" dirty="0">
                <a:solidFill>
                  <a:srgbClr val="FF0000"/>
                </a:solidFill>
              </a:rPr>
              <a:t>in laboratories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>
                <a:cs typeface="+mj-cs"/>
              </a:rPr>
              <a:t>1-The </a:t>
            </a:r>
            <a:r>
              <a:rPr lang="en-US" dirty="0">
                <a:cs typeface="+mj-cs"/>
              </a:rPr>
              <a:t>lab coat should be </a:t>
            </a:r>
            <a:r>
              <a:rPr lang="en-US" dirty="0" smtClean="0">
                <a:cs typeface="+mj-cs"/>
              </a:rPr>
              <a:t>worn</a:t>
            </a:r>
          </a:p>
          <a:p>
            <a:pPr marL="0" indent="0" algn="l">
              <a:buNone/>
            </a:pPr>
            <a:r>
              <a:rPr lang="en-US" dirty="0" smtClean="0">
                <a:cs typeface="+mj-cs"/>
              </a:rPr>
              <a:t>2-Gloves </a:t>
            </a:r>
            <a:r>
              <a:rPr lang="en-US" dirty="0">
                <a:cs typeface="+mj-cs"/>
              </a:rPr>
              <a:t>and masks should be worn in </a:t>
            </a:r>
            <a:r>
              <a:rPr lang="en-US" dirty="0" smtClean="0">
                <a:cs typeface="+mj-cs"/>
              </a:rPr>
              <a:t>dangerous trials</a:t>
            </a:r>
          </a:p>
          <a:p>
            <a:pPr marL="0" indent="0" algn="l">
              <a:buNone/>
            </a:pPr>
            <a:r>
              <a:rPr lang="en-US" dirty="0" smtClean="0">
                <a:cs typeface="+mj-cs"/>
              </a:rPr>
              <a:t> 3-Hand </a:t>
            </a:r>
            <a:r>
              <a:rPr lang="en-US" dirty="0">
                <a:cs typeface="+mj-cs"/>
              </a:rPr>
              <a:t>washing after </a:t>
            </a:r>
            <a:r>
              <a:rPr lang="en-US" dirty="0" smtClean="0">
                <a:cs typeface="+mj-cs"/>
              </a:rPr>
              <a:t>testing</a:t>
            </a:r>
          </a:p>
          <a:p>
            <a:pPr marL="0" indent="0" algn="l">
              <a:buNone/>
            </a:pPr>
            <a:r>
              <a:rPr lang="en-US" dirty="0" smtClean="0">
                <a:cs typeface="+mj-cs"/>
              </a:rPr>
              <a:t>4-Conduct </a:t>
            </a:r>
            <a:r>
              <a:rPr lang="en-US" dirty="0">
                <a:cs typeface="+mj-cs"/>
              </a:rPr>
              <a:t>experiments inside the poison </a:t>
            </a:r>
            <a:r>
              <a:rPr lang="en-US" dirty="0" smtClean="0">
                <a:cs typeface="+mj-cs"/>
              </a:rPr>
              <a:t>booth</a:t>
            </a:r>
          </a:p>
          <a:p>
            <a:pPr marL="0" indent="0" algn="l">
              <a:buNone/>
            </a:pPr>
            <a:r>
              <a:rPr lang="en-US" dirty="0">
                <a:cs typeface="+mj-cs"/>
              </a:rPr>
              <a:t>5-Avoid wearing </a:t>
            </a:r>
            <a:r>
              <a:rPr lang="en-US" dirty="0" smtClean="0">
                <a:cs typeface="+mj-cs"/>
              </a:rPr>
              <a:t>open </a:t>
            </a:r>
            <a:r>
              <a:rPr lang="en-US" dirty="0">
                <a:cs typeface="+mj-cs"/>
              </a:rPr>
              <a:t>shoes because chemicals may fall directly on the skin of the foot. </a:t>
            </a:r>
            <a:endParaRPr lang="ar-IQ" dirty="0">
              <a:cs typeface="+mj-cs"/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1</a:t>
            </a:r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62DB-C92C-4CC0-9662-B2A44D8A9FAE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5050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418058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dirty="0" smtClean="0"/>
              <a:t> </a:t>
            </a:r>
            <a:r>
              <a:rPr lang="en-US" dirty="0"/>
              <a:t>6- </a:t>
            </a:r>
            <a:r>
              <a:rPr lang="en-US" dirty="0">
                <a:cs typeface="+mj-cs"/>
              </a:rPr>
              <a:t>Take care not to eat or drink in the laboratory</a:t>
            </a:r>
            <a:r>
              <a:rPr lang="en-US" dirty="0"/>
              <a:t>. </a:t>
            </a:r>
            <a:endParaRPr lang="en-US" dirty="0" smtClean="0"/>
          </a:p>
          <a:p>
            <a:pPr marL="0" indent="0" algn="l">
              <a:buNone/>
            </a:pPr>
            <a:r>
              <a:rPr lang="en-US" dirty="0"/>
              <a:t>7-  </a:t>
            </a:r>
            <a:r>
              <a:rPr lang="en-US" dirty="0">
                <a:cs typeface="+mj-cs"/>
              </a:rPr>
              <a:t>Ensure the presence of first aid bags. </a:t>
            </a:r>
            <a:endParaRPr lang="en-US" dirty="0" smtClean="0">
              <a:cs typeface="+mj-cs"/>
            </a:endParaRPr>
          </a:p>
          <a:p>
            <a:pPr marL="0" indent="0" algn="l">
              <a:buNone/>
            </a:pPr>
            <a:r>
              <a:rPr lang="en-US" dirty="0">
                <a:cs typeface="+mj-cs"/>
              </a:rPr>
              <a:t>8-  Ensure the presence of the necessary detergents, such as soaps, laundries, and tissues. </a:t>
            </a:r>
            <a:endParaRPr lang="en-US" dirty="0" smtClean="0">
              <a:cs typeface="+mj-cs"/>
            </a:endParaRPr>
          </a:p>
          <a:p>
            <a:pPr marL="0" indent="0" algn="l">
              <a:buNone/>
            </a:pPr>
            <a:r>
              <a:rPr lang="en-US" dirty="0">
                <a:cs typeface="+mj-cs"/>
              </a:rPr>
              <a:t>9-  Attention to the existence of sources to ventilate the place</a:t>
            </a:r>
            <a:r>
              <a:rPr lang="en-US" dirty="0" smtClean="0">
                <a:cs typeface="+mj-cs"/>
              </a:rPr>
              <a:t>.</a:t>
            </a:r>
          </a:p>
          <a:p>
            <a:pPr marL="0" lvl="0" indent="0" algn="l">
              <a:buNone/>
            </a:pPr>
            <a:r>
              <a:rPr lang="en-US" dirty="0" smtClean="0">
                <a:solidFill>
                  <a:prstClr val="black"/>
                </a:solidFill>
              </a:rPr>
              <a:t>Avoid </a:t>
            </a:r>
            <a:r>
              <a:rPr lang="en-US" dirty="0">
                <a:solidFill>
                  <a:prstClr val="black"/>
                </a:solidFill>
              </a:rPr>
              <a:t>smoking in the laboratory.</a:t>
            </a:r>
            <a:r>
              <a:rPr lang="ar-IQ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10-</a:t>
            </a:r>
            <a:endParaRPr lang="ar-IQ" dirty="0">
              <a:solidFill>
                <a:prstClr val="black"/>
              </a:solidFill>
            </a:endParaRPr>
          </a:p>
          <a:p>
            <a:pPr marL="0" indent="0" algn="l">
              <a:buNone/>
            </a:pPr>
            <a:r>
              <a:rPr lang="en-US" dirty="0" smtClean="0">
                <a:cs typeface="+mj-cs"/>
              </a:rPr>
              <a:t>   </a:t>
            </a:r>
            <a:endParaRPr lang="ar-IQ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0364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endParaRPr lang="ar-IQ" dirty="0"/>
          </a:p>
        </p:txBody>
      </p:sp>
      <p:pic>
        <p:nvPicPr>
          <p:cNvPr id="2050" name="Picture 2" descr="C:\Users\hp\Desktop\صورالسلامة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136904" cy="588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217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Chemical warning signs</a:t>
            </a:r>
            <a:endParaRPr lang="ar-IQ" dirty="0">
              <a:solidFill>
                <a:srgbClr val="FF0000"/>
              </a:solidFill>
            </a:endParaRPr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12776"/>
            <a:ext cx="7776864" cy="4824536"/>
          </a:xfrm>
        </p:spPr>
      </p:pic>
    </p:spTree>
    <p:extLst>
      <p:ext uri="{BB962C8B-B14F-4D97-AF65-F5344CB8AC3E}">
        <p14:creationId xmlns:p14="http://schemas.microsoft.com/office/powerpoint/2010/main" val="1607244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 descr="C:\Users\hp\Desktop\9974174_ori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7" t="12560" r="9861" b="7721"/>
          <a:stretch/>
        </p:blipFill>
        <p:spPr bwMode="auto">
          <a:xfrm>
            <a:off x="856342" y="1045029"/>
            <a:ext cx="7244050" cy="49784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xtLst/>
        </p:spPr>
      </p:pic>
    </p:spTree>
    <p:extLst>
      <p:ext uri="{BB962C8B-B14F-4D97-AF65-F5344CB8AC3E}">
        <p14:creationId xmlns:p14="http://schemas.microsoft.com/office/powerpoint/2010/main" val="303362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 descr="C:\Users\hp\Desktop\4848347_orig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9" t="12075" r="3306" b="4841"/>
          <a:stretch/>
        </p:blipFill>
        <p:spPr bwMode="auto">
          <a:xfrm>
            <a:off x="609600" y="620688"/>
            <a:ext cx="8069943" cy="5402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12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Carcinogen</a:t>
            </a:r>
            <a:endParaRPr lang="ar-IQ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hp\Desktop\مسرطن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12776"/>
            <a:ext cx="6480720" cy="4608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317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 descr="C:\Users\hp\Desktop\مواد مشعة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4" t="12589" r="5151" b="10679"/>
          <a:stretch/>
        </p:blipFill>
        <p:spPr bwMode="auto">
          <a:xfrm>
            <a:off x="406400" y="476672"/>
            <a:ext cx="8040914" cy="5300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28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208</Words>
  <Application>Microsoft Office PowerPoint</Application>
  <PresentationFormat>عرض على الشاشة (3:4)‏</PresentationFormat>
  <Paragraphs>39</Paragraphs>
  <Slides>14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نسق Office</vt:lpstr>
      <vt:lpstr>SAFTY السلامة في المختبرات </vt:lpstr>
      <vt:lpstr>What are the most important safety ؟ measures in laboratories</vt:lpstr>
      <vt:lpstr>عرض تقديمي في PowerPoint</vt:lpstr>
      <vt:lpstr>عرض تقديمي في PowerPoint</vt:lpstr>
      <vt:lpstr>Chemical warning signs</vt:lpstr>
      <vt:lpstr>عرض تقديمي في PowerPoint</vt:lpstr>
      <vt:lpstr>عرض تقديمي في PowerPoint</vt:lpstr>
      <vt:lpstr>Carcinogen</vt:lpstr>
      <vt:lpstr>عرض تقديمي في PowerPoint</vt:lpstr>
      <vt:lpstr>Before leaving the laboratory</vt:lpstr>
      <vt:lpstr>Chemical tools</vt:lpstr>
      <vt:lpstr>عرض تقديمي في PowerPoint</vt:lpstr>
      <vt:lpstr>Chemical tools</vt:lpstr>
      <vt:lpstr>عرض تقديمي في PowerPoint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29</cp:revision>
  <cp:lastPrinted>2020-02-16T22:53:37Z</cp:lastPrinted>
  <dcterms:created xsi:type="dcterms:W3CDTF">2020-01-28T06:13:44Z</dcterms:created>
  <dcterms:modified xsi:type="dcterms:W3CDTF">2020-02-16T22:58:57Z</dcterms:modified>
</cp:coreProperties>
</file>